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73" r:id="rId6"/>
  </p:sldIdLst>
  <p:sldSz cx="6858000" cy="9217025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FF0066"/>
    <a:srgbClr val="FF3399"/>
    <a:srgbClr val="FF5050"/>
    <a:srgbClr val="FDE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5244" autoAdjust="0"/>
  </p:normalViewPr>
  <p:slideViewPr>
    <p:cSldViewPr snapToGrid="0" snapToObjects="1">
      <p:cViewPr>
        <p:scale>
          <a:sx n="150" d="100"/>
          <a:sy n="150" d="100"/>
        </p:scale>
        <p:origin x="1476" y="156"/>
      </p:cViewPr>
      <p:guideLst>
        <p:guide orient="horz" pos="290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ABFA7960-8EC0-814F-A8F5-04A7C2FCD73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18298528-8E5A-3D44-BDD0-368448408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1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82CD3FCD-66D4-B243-8D5E-DF55358EDFA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16125" y="744538"/>
            <a:ext cx="27749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5347A3FA-8A16-454C-98BB-9A7F5455C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380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16125" y="744538"/>
            <a:ext cx="2774950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治療開始後副作用確認</a:t>
            </a:r>
            <a:r>
              <a:rPr kumimoji="1" lang="en-US" altLang="ja-JP" dirty="0"/>
              <a:t>(</a:t>
            </a:r>
            <a:r>
              <a:rPr kumimoji="1" lang="ja-JP" altLang="en-US" dirty="0"/>
              <a:t>副作用の確認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1178">
              <a:defRPr/>
            </a:pPr>
            <a:fld id="{5347A3FA-8A16-454C-98BB-9A7F5455C7B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461178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78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63254"/>
            <a:ext cx="5829300" cy="197568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222981"/>
            <a:ext cx="4800600" cy="2355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0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0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01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41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8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2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5EB9-9EA7-324D-BB88-5E82F853D99A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6014-7A7E-4E47-B3A1-346356BEB691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8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9111"/>
            <a:ext cx="1543050" cy="786434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9111"/>
            <a:ext cx="4514850" cy="786434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780E-98D3-404A-9911-5DCE6EFB38D3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11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AAF0-F858-704C-9086-E9062B0EE487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80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922794"/>
            <a:ext cx="5829300" cy="1830604"/>
          </a:xfrm>
        </p:spPr>
        <p:txBody>
          <a:bodyPr anchor="t"/>
          <a:lstStyle>
            <a:lvl1pPr algn="l">
              <a:defRPr sz="297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906569"/>
            <a:ext cx="5829300" cy="2016224"/>
          </a:xfrm>
        </p:spPr>
        <p:txBody>
          <a:bodyPr anchor="b"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340203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80405" indent="0">
              <a:buNone/>
              <a:defRPr sz="1191">
                <a:solidFill>
                  <a:schemeClr val="tx1">
                    <a:tint val="75000"/>
                  </a:schemeClr>
                </a:solidFill>
              </a:defRPr>
            </a:lvl3pPr>
            <a:lvl4pPr marL="1020608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4pPr>
            <a:lvl5pPr marL="136081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5pPr>
            <a:lvl6pPr marL="1701013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6pPr>
            <a:lvl7pPr marL="2041215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7pPr>
            <a:lvl8pPr marL="2381418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8pPr>
            <a:lvl9pPr marL="2721620" indent="0">
              <a:buNone/>
              <a:defRPr sz="10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7641-DD7A-2D4E-BA5B-C2B2AF23BEC9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3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50641"/>
            <a:ext cx="3028950" cy="6082810"/>
          </a:xfrm>
        </p:spPr>
        <p:txBody>
          <a:bodyPr/>
          <a:lstStyle>
            <a:lvl1pPr>
              <a:defRPr sz="2083"/>
            </a:lvl1pPr>
            <a:lvl2pPr>
              <a:defRPr sz="1786"/>
            </a:lvl2pPr>
            <a:lvl3pPr>
              <a:defRPr sz="1488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50641"/>
            <a:ext cx="3028950" cy="6082810"/>
          </a:xfrm>
        </p:spPr>
        <p:txBody>
          <a:bodyPr/>
          <a:lstStyle>
            <a:lvl1pPr>
              <a:defRPr sz="2083"/>
            </a:lvl1pPr>
            <a:lvl2pPr>
              <a:defRPr sz="1786"/>
            </a:lvl2pPr>
            <a:lvl3pPr>
              <a:defRPr sz="1488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094D-3A7F-F64C-8F76-C6C33D346551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1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63164"/>
            <a:ext cx="3030141" cy="85982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22992"/>
            <a:ext cx="3030141" cy="5310458"/>
          </a:xfrm>
        </p:spPr>
        <p:txBody>
          <a:bodyPr/>
          <a:lstStyle>
            <a:lvl1pPr>
              <a:defRPr sz="1786"/>
            </a:lvl1pPr>
            <a:lvl2pPr>
              <a:defRPr sz="1488"/>
            </a:lvl2pPr>
            <a:lvl3pPr>
              <a:defRPr sz="1339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63164"/>
            <a:ext cx="3031331" cy="859828"/>
          </a:xfrm>
        </p:spPr>
        <p:txBody>
          <a:bodyPr anchor="b"/>
          <a:lstStyle>
            <a:lvl1pPr marL="0" indent="0">
              <a:buNone/>
              <a:defRPr sz="1786" b="1"/>
            </a:lvl1pPr>
            <a:lvl2pPr marL="340203" indent="0">
              <a:buNone/>
              <a:defRPr sz="1488" b="1"/>
            </a:lvl2pPr>
            <a:lvl3pPr marL="680405" indent="0">
              <a:buNone/>
              <a:defRPr sz="1339" b="1"/>
            </a:lvl3pPr>
            <a:lvl4pPr marL="1020608" indent="0">
              <a:buNone/>
              <a:defRPr sz="1191" b="1"/>
            </a:lvl4pPr>
            <a:lvl5pPr marL="1360810" indent="0">
              <a:buNone/>
              <a:defRPr sz="1191" b="1"/>
            </a:lvl5pPr>
            <a:lvl6pPr marL="1701013" indent="0">
              <a:buNone/>
              <a:defRPr sz="1191" b="1"/>
            </a:lvl6pPr>
            <a:lvl7pPr marL="2041215" indent="0">
              <a:buNone/>
              <a:defRPr sz="1191" b="1"/>
            </a:lvl7pPr>
            <a:lvl8pPr marL="2381418" indent="0">
              <a:buNone/>
              <a:defRPr sz="1191" b="1"/>
            </a:lvl8pPr>
            <a:lvl9pPr marL="2721620" indent="0">
              <a:buNone/>
              <a:defRPr sz="119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922992"/>
            <a:ext cx="3031331" cy="5310458"/>
          </a:xfrm>
        </p:spPr>
        <p:txBody>
          <a:bodyPr/>
          <a:lstStyle>
            <a:lvl1pPr>
              <a:defRPr sz="1786"/>
            </a:lvl1pPr>
            <a:lvl2pPr>
              <a:defRPr sz="1488"/>
            </a:lvl2pPr>
            <a:lvl3pPr>
              <a:defRPr sz="1339"/>
            </a:lvl3pPr>
            <a:lvl4pPr>
              <a:defRPr sz="1191"/>
            </a:lvl4pPr>
            <a:lvl5pPr>
              <a:defRPr sz="1191"/>
            </a:lvl5pPr>
            <a:lvl6pPr>
              <a:defRPr sz="1191"/>
            </a:lvl6pPr>
            <a:lvl7pPr>
              <a:defRPr sz="1191"/>
            </a:lvl7pPr>
            <a:lvl8pPr>
              <a:defRPr sz="1191"/>
            </a:lvl8pPr>
            <a:lvl9pPr>
              <a:defRPr sz="119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2FC8-03ED-924D-AB04-F9D18EDEA5B5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61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1242-9075-1D4A-92E3-F5A45797B5B4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36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4E010-C256-0C46-BF60-1816EC8682A8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5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6974"/>
            <a:ext cx="2256235" cy="1561774"/>
          </a:xfrm>
        </p:spPr>
        <p:txBody>
          <a:bodyPr anchor="b"/>
          <a:lstStyle>
            <a:lvl1pPr algn="l">
              <a:defRPr sz="148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6976"/>
            <a:ext cx="3833812" cy="7866475"/>
          </a:xfrm>
        </p:spPr>
        <p:txBody>
          <a:bodyPr/>
          <a:lstStyle>
            <a:lvl1pPr>
              <a:defRPr sz="2381"/>
            </a:lvl1pPr>
            <a:lvl2pPr>
              <a:defRPr sz="2083"/>
            </a:lvl2pPr>
            <a:lvl3pPr>
              <a:defRPr sz="1786"/>
            </a:lvl3pPr>
            <a:lvl4pPr>
              <a:defRPr sz="1488"/>
            </a:lvl4pPr>
            <a:lvl5pPr>
              <a:defRPr sz="1488"/>
            </a:lvl5pPr>
            <a:lvl6pPr>
              <a:defRPr sz="1488"/>
            </a:lvl6pPr>
            <a:lvl7pPr>
              <a:defRPr sz="1488"/>
            </a:lvl7pPr>
            <a:lvl8pPr>
              <a:defRPr sz="1488"/>
            </a:lvl8pPr>
            <a:lvl9pPr>
              <a:defRPr sz="148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28750"/>
            <a:ext cx="2256235" cy="6304702"/>
          </a:xfrm>
        </p:spPr>
        <p:txBody>
          <a:bodyPr/>
          <a:lstStyle>
            <a:lvl1pPr marL="0" indent="0">
              <a:buNone/>
              <a:defRPr sz="1042"/>
            </a:lvl1pPr>
            <a:lvl2pPr marL="340203" indent="0">
              <a:buNone/>
              <a:defRPr sz="893"/>
            </a:lvl2pPr>
            <a:lvl3pPr marL="680405" indent="0">
              <a:buNone/>
              <a:defRPr sz="744"/>
            </a:lvl3pPr>
            <a:lvl4pPr marL="1020608" indent="0">
              <a:buNone/>
              <a:defRPr sz="670"/>
            </a:lvl4pPr>
            <a:lvl5pPr marL="1360810" indent="0">
              <a:buNone/>
              <a:defRPr sz="670"/>
            </a:lvl5pPr>
            <a:lvl6pPr marL="1701013" indent="0">
              <a:buNone/>
              <a:defRPr sz="670"/>
            </a:lvl6pPr>
            <a:lvl7pPr marL="2041215" indent="0">
              <a:buNone/>
              <a:defRPr sz="670"/>
            </a:lvl7pPr>
            <a:lvl8pPr marL="2381418" indent="0">
              <a:buNone/>
              <a:defRPr sz="670"/>
            </a:lvl8pPr>
            <a:lvl9pPr marL="2721620" indent="0">
              <a:buNone/>
              <a:defRPr sz="6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EAA-5225-4849-BADE-854A9AA34FCC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73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51918"/>
            <a:ext cx="4114800" cy="761685"/>
          </a:xfrm>
        </p:spPr>
        <p:txBody>
          <a:bodyPr anchor="b"/>
          <a:lstStyle>
            <a:lvl1pPr algn="l">
              <a:defRPr sz="148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23558"/>
            <a:ext cx="4114800" cy="5530215"/>
          </a:xfrm>
        </p:spPr>
        <p:txBody>
          <a:bodyPr/>
          <a:lstStyle>
            <a:lvl1pPr marL="0" indent="0">
              <a:buNone/>
              <a:defRPr sz="2381"/>
            </a:lvl1pPr>
            <a:lvl2pPr marL="340203" indent="0">
              <a:buNone/>
              <a:defRPr sz="2083"/>
            </a:lvl2pPr>
            <a:lvl3pPr marL="680405" indent="0">
              <a:buNone/>
              <a:defRPr sz="1786"/>
            </a:lvl3pPr>
            <a:lvl4pPr marL="1020608" indent="0">
              <a:buNone/>
              <a:defRPr sz="1488"/>
            </a:lvl4pPr>
            <a:lvl5pPr marL="1360810" indent="0">
              <a:buNone/>
              <a:defRPr sz="1488"/>
            </a:lvl5pPr>
            <a:lvl6pPr marL="1701013" indent="0">
              <a:buNone/>
              <a:defRPr sz="1488"/>
            </a:lvl6pPr>
            <a:lvl7pPr marL="2041215" indent="0">
              <a:buNone/>
              <a:defRPr sz="1488"/>
            </a:lvl7pPr>
            <a:lvl8pPr marL="2381418" indent="0">
              <a:buNone/>
              <a:defRPr sz="1488"/>
            </a:lvl8pPr>
            <a:lvl9pPr marL="2721620" indent="0">
              <a:buNone/>
              <a:defRPr sz="148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213603"/>
            <a:ext cx="4114800" cy="1081720"/>
          </a:xfrm>
        </p:spPr>
        <p:txBody>
          <a:bodyPr/>
          <a:lstStyle>
            <a:lvl1pPr marL="0" indent="0">
              <a:buNone/>
              <a:defRPr sz="1042"/>
            </a:lvl1pPr>
            <a:lvl2pPr marL="340203" indent="0">
              <a:buNone/>
              <a:defRPr sz="893"/>
            </a:lvl2pPr>
            <a:lvl3pPr marL="680405" indent="0">
              <a:buNone/>
              <a:defRPr sz="744"/>
            </a:lvl3pPr>
            <a:lvl4pPr marL="1020608" indent="0">
              <a:buNone/>
              <a:defRPr sz="670"/>
            </a:lvl4pPr>
            <a:lvl5pPr marL="1360810" indent="0">
              <a:buNone/>
              <a:defRPr sz="670"/>
            </a:lvl5pPr>
            <a:lvl6pPr marL="1701013" indent="0">
              <a:buNone/>
              <a:defRPr sz="670"/>
            </a:lvl6pPr>
            <a:lvl7pPr marL="2041215" indent="0">
              <a:buNone/>
              <a:defRPr sz="670"/>
            </a:lvl7pPr>
            <a:lvl8pPr marL="2381418" indent="0">
              <a:buNone/>
              <a:defRPr sz="670"/>
            </a:lvl8pPr>
            <a:lvl9pPr marL="2721620" indent="0">
              <a:buNone/>
              <a:defRPr sz="6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EFA1-B3F3-2D4B-9E51-73BA44DA2D13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8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9108"/>
            <a:ext cx="6172200" cy="1536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50641"/>
            <a:ext cx="6172200" cy="608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542819"/>
            <a:ext cx="16002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7B5C-D70F-5E4C-BECC-CC3B2605B1DC}" type="datetime1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542819"/>
            <a:ext cx="21717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1" y="8542819"/>
            <a:ext cx="1600200" cy="4907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D2FD-920B-574B-A79F-35F90B1D3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82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340203" rtl="0" eaLnBrk="1" latinLnBrk="0" hangingPunct="1">
        <a:spcBef>
          <a:spcPct val="0"/>
        </a:spcBef>
        <a:buNone/>
        <a:defRPr kumimoji="1" sz="32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152" indent="-255152" algn="l" defTabSz="340203" rtl="0" eaLnBrk="1" latinLnBrk="0" hangingPunct="1">
        <a:spcBef>
          <a:spcPct val="20000"/>
        </a:spcBef>
        <a:buFont typeface="Arial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52829" indent="-212627" algn="l" defTabSz="340203" rtl="0" eaLnBrk="1" latinLnBrk="0" hangingPunct="1">
        <a:spcBef>
          <a:spcPct val="20000"/>
        </a:spcBef>
        <a:buFont typeface="Arial"/>
        <a:buChar char="–"/>
        <a:defRPr kumimoji="1" sz="2083" kern="1200">
          <a:solidFill>
            <a:schemeClr val="tx1"/>
          </a:solidFill>
          <a:latin typeface="+mn-lt"/>
          <a:ea typeface="+mn-ea"/>
          <a:cs typeface="+mn-cs"/>
        </a:defRPr>
      </a:lvl2pPr>
      <a:lvl3pPr marL="850506" indent="-170101" algn="l" defTabSz="340203" rtl="0" eaLnBrk="1" latinLnBrk="0" hangingPunct="1">
        <a:spcBef>
          <a:spcPct val="20000"/>
        </a:spcBef>
        <a:buFont typeface="Arial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190709" indent="-170101" algn="l" defTabSz="340203" rtl="0" eaLnBrk="1" latinLnBrk="0" hangingPunct="1">
        <a:spcBef>
          <a:spcPct val="20000"/>
        </a:spcBef>
        <a:buFont typeface="Arial"/>
        <a:buChar char="–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30911" indent="-170101" algn="l" defTabSz="340203" rtl="0" eaLnBrk="1" latinLnBrk="0" hangingPunct="1">
        <a:spcBef>
          <a:spcPct val="20000"/>
        </a:spcBef>
        <a:buFont typeface="Arial"/>
        <a:buChar char="»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71114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11316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551519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2891721" indent="-170101" algn="l" defTabSz="340203" rtl="0" eaLnBrk="1" latinLnBrk="0" hangingPunct="1">
        <a:spcBef>
          <a:spcPct val="20000"/>
        </a:spcBef>
        <a:buFont typeface="Arial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1pPr>
      <a:lvl2pPr marL="340203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2pPr>
      <a:lvl3pPr marL="680405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4pPr>
      <a:lvl5pPr marL="136081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5pPr>
      <a:lvl6pPr marL="1701013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6pPr>
      <a:lvl7pPr marL="2041215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7pPr>
      <a:lvl8pPr marL="2381418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8pPr>
      <a:lvl9pPr marL="2721620" algn="l" defTabSz="340203" rtl="0" eaLnBrk="1" latinLnBrk="0" hangingPunct="1">
        <a:defRPr kumimoji="1" sz="1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30624" y="1765364"/>
            <a:ext cx="6545707" cy="239345"/>
            <a:chOff x="121915" y="1897082"/>
            <a:chExt cx="6554419" cy="239345"/>
          </a:xfrm>
        </p:grpSpPr>
        <p:sp>
          <p:nvSpPr>
            <p:cNvPr id="92" name="正方形/長方形 91"/>
            <p:cNvSpPr/>
            <p:nvPr/>
          </p:nvSpPr>
          <p:spPr>
            <a:xfrm>
              <a:off x="122496" y="1897082"/>
              <a:ext cx="6553838" cy="2393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121915" y="1904684"/>
              <a:ext cx="654570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①</a:t>
              </a:r>
              <a:r>
                <a:rPr kumimoji="1" lang="ja-JP" altLang="en-US" sz="800" b="1" i="0" u="sng" strike="noStrike" kern="1200" cap="none" spc="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服薬状況の確認</a:t>
              </a:r>
              <a:r>
                <a:rPr kumimoji="1" lang="ja-JP" altLang="en-US" sz="800" b="1" i="0" strike="noStrike" kern="1200" cap="none" spc="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　　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飲み忘れ　 （    □なし　 　□あり→問題点　：　　　　　　　　　　　　　　　　　　　　　　　　　　　　　　　　　　　　　　　　　　　　　       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9285" y="-27002"/>
            <a:ext cx="6580647" cy="31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●●病院　薬剤部　行　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FAX: XXXX-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▲▲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-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●●●● 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40905" y="209655"/>
            <a:ext cx="65780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lang="ja-JP" altLang="en-US" sz="16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抗がん薬</a:t>
            </a:r>
            <a:r>
              <a:rPr lang="en-US" altLang="ja-JP" sz="16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/</a:t>
            </a:r>
            <a:r>
              <a:rPr lang="ja-JP" altLang="en-US" sz="16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分子標的薬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適正使用のための施設間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情報連絡書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20043" y="7146311"/>
            <a:ext cx="6590149" cy="80493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1915" y="6943745"/>
            <a:ext cx="5099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⑭その他（ その他報告</a:t>
            </a:r>
            <a:r>
              <a:rPr lang="ja-JP" altLang="en-US" sz="800" b="1" u="sng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事項や薬剤師としての提案事項が</a:t>
            </a:r>
            <a:r>
              <a: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ございましたら、ご記入ください）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121914" y="5503297"/>
            <a:ext cx="6585061" cy="727993"/>
            <a:chOff x="121914" y="5607805"/>
            <a:chExt cx="6585061" cy="727993"/>
          </a:xfrm>
        </p:grpSpPr>
        <p:sp>
          <p:nvSpPr>
            <p:cNvPr id="96" name="正方形/長方形 95"/>
            <p:cNvSpPr/>
            <p:nvPr/>
          </p:nvSpPr>
          <p:spPr>
            <a:xfrm>
              <a:off x="121914" y="5607805"/>
              <a:ext cx="6585061" cy="71219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125024" y="5627912"/>
              <a:ext cx="65558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Calibri"/>
                  <a:ea typeface="ＭＳ Ｐゴシック" panose="020B0600070205080204" pitchFamily="50" charset="-128"/>
                </a:rPr>
                <a:t>⑫神経障害</a:t>
              </a:r>
              <a:endParaRPr kumimoji="1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0</a:t>
              </a: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　ない</a:t>
              </a:r>
              <a:endParaRPr lang="en-US" altLang="ja-JP" sz="8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 1</a:t>
              </a: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　</a:t>
              </a:r>
              <a:r>
                <a:rPr lang="ja-JP" altLang="en-US" sz="800" b="1" dirty="0">
                  <a:latin typeface="+mn-ea"/>
                </a:rPr>
                <a:t>症状がない： 臨床所見または検査所見のみ　（例：手足の指先がしびれる、 物（水）に触れるととても冷たく感じる</a:t>
              </a:r>
              <a:r>
                <a:rPr lang="ja-JP" altLang="en-US" sz="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、 手足が動かしにくい</a:t>
              </a:r>
              <a:r>
                <a:rPr lang="ja-JP" altLang="en-US" sz="800" b="1" dirty="0">
                  <a:latin typeface="+mn-ea"/>
                </a:rPr>
                <a:t>等）</a:t>
              </a:r>
              <a:endParaRPr lang="ja-JP" altLang="en-US" sz="8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 2</a:t>
              </a: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　</a:t>
              </a:r>
              <a:r>
                <a:rPr lang="ja-JP" altLang="en-US" sz="800" b="1" dirty="0">
                  <a:latin typeface="+mn-ea"/>
                </a:rPr>
                <a:t>中等度の症状：手足の感覚鈍麻、身の回り以外の日常生活動作の制限　（例：文字がうまく書けない 、 靴がうまくはけない 、つまづきやすい等）</a:t>
              </a:r>
              <a:endParaRPr lang="en-US" altLang="ja-JP" sz="800" b="1" dirty="0">
                <a:solidFill>
                  <a:prstClr val="black"/>
                </a:solidFill>
                <a:latin typeface="+mn-ea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 3</a:t>
              </a:r>
              <a:r>
                <a:rPr lang="ja-JP" altLang="en-US" sz="800" b="1" dirty="0">
                  <a:solidFill>
                    <a:prstClr val="black"/>
                  </a:solidFill>
                  <a:latin typeface="+mn-ea"/>
                  <a:cs typeface="Arial" panose="020B0604020202020204" pitchFamily="34" charset="0"/>
                </a:rPr>
                <a:t>　</a:t>
              </a:r>
              <a:r>
                <a:rPr lang="ja-JP" altLang="en-US" sz="800" b="1" dirty="0">
                  <a:latin typeface="+mn-ea"/>
                </a:rPr>
                <a:t>高度の症状：手足の感覚消失、身の回りの日常生活 動作の制限　（例：歩行困難、階段昇降困難　等）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</p:grp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05605"/>
              </p:ext>
            </p:extLst>
          </p:nvPr>
        </p:nvGraphicFramePr>
        <p:xfrm>
          <a:off x="115210" y="8507802"/>
          <a:ext cx="6591765" cy="456252"/>
        </p:xfrm>
        <a:graphic>
          <a:graphicData uri="http://schemas.openxmlformats.org/drawingml/2006/table">
            <a:tbl>
              <a:tblPr/>
              <a:tblGrid>
                <a:gridCol w="1321458">
                  <a:extLst>
                    <a:ext uri="{9D8B030D-6E8A-4147-A177-3AD203B41FA5}">
                      <a16:colId xmlns:a16="http://schemas.microsoft.com/office/drawing/2014/main" val="744323716"/>
                    </a:ext>
                  </a:extLst>
                </a:gridCol>
                <a:gridCol w="2047137">
                  <a:extLst>
                    <a:ext uri="{9D8B030D-6E8A-4147-A177-3AD203B41FA5}">
                      <a16:colId xmlns:a16="http://schemas.microsoft.com/office/drawing/2014/main" val="3593721221"/>
                    </a:ext>
                  </a:extLst>
                </a:gridCol>
                <a:gridCol w="1321458">
                  <a:extLst>
                    <a:ext uri="{9D8B030D-6E8A-4147-A177-3AD203B41FA5}">
                      <a16:colId xmlns:a16="http://schemas.microsoft.com/office/drawing/2014/main" val="3757949140"/>
                    </a:ext>
                  </a:extLst>
                </a:gridCol>
                <a:gridCol w="1901712">
                  <a:extLst>
                    <a:ext uri="{9D8B030D-6E8A-4147-A177-3AD203B41FA5}">
                      <a16:colId xmlns:a16="http://schemas.microsoft.com/office/drawing/2014/main" val="1700070604"/>
                    </a:ext>
                  </a:extLst>
                </a:gridCol>
              </a:tblGrid>
              <a:tr h="22812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保険薬局名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氏　　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07619"/>
                  </a:ext>
                </a:extLst>
              </a:tr>
              <a:tr h="228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FAX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051495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9286" y="7951245"/>
            <a:ext cx="68487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                 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枠の副作用がある場合、患者様へ直接、病院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下記の番号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にお電話して頂きますよう、ご指導をお願い致します。</a:t>
            </a:r>
          </a:p>
          <a:p>
            <a:pPr>
              <a:defRPr/>
            </a:pPr>
            <a:r>
              <a:rPr lang="en-US" altLang="ja-JP" sz="1000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		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外来化学療法室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【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平日●：●～●：● 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】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　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XXXX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－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XX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－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XXXX</a:t>
            </a:r>
            <a:r>
              <a:rPr lang="ja-JP" altLang="en-US" sz="1000" b="1" dirty="0">
                <a:solidFill>
                  <a:prstClr val="black"/>
                </a:solidFill>
                <a:latin typeface="+mj-ea"/>
              </a:rPr>
              <a:t>　</a:t>
            </a:r>
          </a:p>
          <a:p>
            <a:pPr lvl="0">
              <a:defRPr/>
            </a:pPr>
            <a:r>
              <a:rPr lang="en-US" altLang="ja-JP" sz="1000" dirty="0">
                <a:solidFill>
                  <a:prstClr val="black"/>
                </a:solidFill>
                <a:latin typeface="+mj-ea"/>
              </a:rPr>
              <a:t>		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時間外受付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【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平日●：●～翌朝●：● 、土・日・祝祭日終日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】</a:t>
            </a:r>
            <a:r>
              <a:rPr lang="ja-JP" altLang="en-US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　</a:t>
            </a:r>
            <a:r>
              <a:rPr lang="en-US" altLang="ja-JP" sz="1000" b="1" dirty="0">
                <a:solidFill>
                  <a:prstClr val="black"/>
                </a:solidFill>
                <a:highlight>
                  <a:srgbClr val="FFFF00"/>
                </a:highlight>
                <a:latin typeface="+mj-ea"/>
              </a:rPr>
              <a:t>XXXX-XX-XXXX </a:t>
            </a:r>
            <a:endParaRPr lang="ja-JP" altLang="en-US" sz="1000" b="1" dirty="0">
              <a:solidFill>
                <a:prstClr val="black"/>
              </a:solidFill>
              <a:highlight>
                <a:srgbClr val="FFFF00"/>
              </a:highlight>
              <a:latin typeface="+mj-ea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66328"/>
              </p:ext>
            </p:extLst>
          </p:nvPr>
        </p:nvGraphicFramePr>
        <p:xfrm>
          <a:off x="41370" y="704856"/>
          <a:ext cx="6779001" cy="1005744"/>
        </p:xfrm>
        <a:graphic>
          <a:graphicData uri="http://schemas.openxmlformats.org/drawingml/2006/table">
            <a:tbl>
              <a:tblPr/>
              <a:tblGrid>
                <a:gridCol w="1346272">
                  <a:extLst>
                    <a:ext uri="{9D8B030D-6E8A-4147-A177-3AD203B41FA5}">
                      <a16:colId xmlns:a16="http://schemas.microsoft.com/office/drawing/2014/main" val="4286741911"/>
                    </a:ext>
                  </a:extLst>
                </a:gridCol>
                <a:gridCol w="2061411">
                  <a:extLst>
                    <a:ext uri="{9D8B030D-6E8A-4147-A177-3AD203B41FA5}">
                      <a16:colId xmlns:a16="http://schemas.microsoft.com/office/drawing/2014/main" val="2315727811"/>
                    </a:ext>
                  </a:extLst>
                </a:gridCol>
                <a:gridCol w="1304392">
                  <a:extLst>
                    <a:ext uri="{9D8B030D-6E8A-4147-A177-3AD203B41FA5}">
                      <a16:colId xmlns:a16="http://schemas.microsoft.com/office/drawing/2014/main" val="716775303"/>
                    </a:ext>
                  </a:extLst>
                </a:gridCol>
                <a:gridCol w="2066926">
                  <a:extLst>
                    <a:ext uri="{9D8B030D-6E8A-4147-A177-3AD203B41FA5}">
                      <a16:colId xmlns:a16="http://schemas.microsoft.com/office/drawing/2014/main" val="2402403517"/>
                    </a:ext>
                  </a:extLst>
                </a:gridCol>
              </a:tblGrid>
              <a:tr h="2514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患者</a:t>
                      </a:r>
                      <a:r>
                        <a:rPr lang="en-US" altLang="ja-JP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（ｲﾆｼｬﾙ：姓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名）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　　　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）　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b="1" dirty="0"/>
                        <a:t>情報共有の患者同意</a:t>
                      </a:r>
                      <a:endParaRPr lang="en-US" altLang="ja-JP" sz="1050" b="1" dirty="0"/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□取得済　 □取得未</a:t>
                      </a:r>
                      <a:endParaRPr lang="ja-JP" altLang="en-US" sz="1050" b="0" dirty="0"/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828317"/>
                  </a:ext>
                </a:extLst>
              </a:tr>
              <a:tr h="2514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処方医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dirty="0"/>
                        <a:t>  Dr.</a:t>
                      </a:r>
                      <a:endParaRPr lang="ja-JP" altLang="en-US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電話確認日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  年　　　　月　　　　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03025"/>
                  </a:ext>
                </a:extLst>
              </a:tr>
              <a:tr h="251436">
                <a:tc rowSpan="2">
                  <a:txBody>
                    <a:bodyPr/>
                    <a:lstStyle/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レジメン番号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レジメン名</a:t>
                      </a: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電話応対者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5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□本人　</a:t>
                      </a:r>
                      <a:r>
                        <a:rPr lang="ja-JP" altLang="en-US" sz="105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□その他（　　　　　　　  ）　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　　　　　　　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51351"/>
                  </a:ext>
                </a:extLst>
              </a:tr>
              <a:tr h="251436">
                <a:tc vMerge="1">
                  <a:txBody>
                    <a:bodyPr/>
                    <a:lstStyle/>
                    <a:p>
                      <a:pPr marL="0" marR="0" indent="0" algn="ctr" defTabSz="3402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994" marR="4994" marT="49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次回来院日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　年　　　　月　　　　日</a:t>
                      </a:r>
                    </a:p>
                  </a:txBody>
                  <a:tcPr marL="4994" marR="4994" marT="4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349204"/>
                  </a:ext>
                </a:extLst>
              </a:tr>
            </a:tbl>
          </a:graphicData>
        </a:graphic>
      </p:graphicFrame>
      <p:sp>
        <p:nvSpPr>
          <p:cNvPr id="77" name="正方形/長方形 76"/>
          <p:cNvSpPr/>
          <p:nvPr/>
        </p:nvSpPr>
        <p:spPr>
          <a:xfrm>
            <a:off x="142044" y="6068821"/>
            <a:ext cx="6542997" cy="14390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9" name="正方形/長方形 78"/>
          <p:cNvSpPr/>
          <p:nvPr/>
        </p:nvSpPr>
        <p:spPr>
          <a:xfrm>
            <a:off x="287113" y="7987944"/>
            <a:ext cx="380795" cy="16168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69712" y="8974075"/>
            <a:ext cx="6927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（参考）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CTCAE ver5.0,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ﾁｰﾑﾚﾝﾊﾞﾁﾆﾌﾞによる肝細胞癌治療（国立がん研究ｾﾝﾀｰ東病院のﾁｰﾑ医療）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ﾏﾙﾁｷﾅｰｾﾞ阻害薬に起因する皮膚障害の治療手引き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,EGFR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阻害薬に起因する皮膚障害の治療手引き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日本臨床腫瘍薬学会雑誌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No.9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sz="500" b="1" dirty="0">
                <a:latin typeface="Arial" panose="020B0604020202020204" pitchFamily="34" charset="0"/>
                <a:cs typeface="Arial" panose="020B0604020202020204" pitchFamily="34" charset="0"/>
              </a:rPr>
              <a:t>P5-12</a:t>
            </a:r>
            <a:r>
              <a:rPr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500" b="1" dirty="0">
                <a:latin typeface="Arial" panose="020B0604020202020204" pitchFamily="34" charset="0"/>
                <a:cs typeface="Arial" panose="020B0604020202020204" pitchFamily="34" charset="0"/>
              </a:rPr>
              <a:t>　　　　 佐賀大学医学部附属病院 施設間情報連絡書   </a:t>
            </a:r>
            <a:r>
              <a:rPr kumimoji="1" lang="ja-JP" altLang="en-US" sz="700" b="1" dirty="0">
                <a:latin typeface="Arial" panose="020B0604020202020204" pitchFamily="34" charset="0"/>
                <a:cs typeface="Arial" panose="020B0604020202020204" pitchFamily="34" charset="0"/>
              </a:rPr>
              <a:t>「受診の目安や連絡先など各施設での基準に則り、適宜修正下さい。また利用に際しては、各施設の責任においてご利用ください。」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20132" y="4567734"/>
            <a:ext cx="6581351" cy="89684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6998" y="4557040"/>
            <a:ext cx="6580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b="1" u="sng" noProof="0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⑪</a:t>
            </a:r>
            <a:r>
              <a: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高血圧症</a:t>
            </a:r>
            <a:endParaRPr kumimoji="1" lang="en-US" altLang="ja-JP" sz="800" b="1" i="0" u="sng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      収縮期血圧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未満、かつ拡張期血圧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未満</a:t>
            </a:r>
            <a:endParaRPr lang="en-US" altLang="ja-JP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      収縮期血圧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120-139mmHg</a:t>
            </a:r>
            <a:r>
              <a:rPr lang="ja-JP" alt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または拡張期血圧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80-89mmHg</a:t>
            </a:r>
          </a:p>
          <a:p>
            <a:pPr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       収縮期血圧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140-159mmHg</a:t>
            </a:r>
            <a:r>
              <a:rPr lang="ja-JP" alt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または拡張期血圧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90-99mmHg</a:t>
            </a:r>
            <a:r>
              <a:rPr kumimoji="1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（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 　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内服</a:t>
            </a:r>
            <a:r>
              <a:rPr lang="ja-JP" altLang="en-US" sz="8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加療中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収縮期血圧 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以上、または拡張期血圧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以上　　　　□　高血圧症状あり（　　　　　　　　　　　　　　　　　　）</a:t>
            </a:r>
            <a:endParaRPr lang="en-US" altLang="ja-JP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（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） 　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内服</a:t>
            </a:r>
            <a:r>
              <a:rPr lang="ja-JP" altLang="en-US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未加療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収縮期血圧 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以上、または拡張期血圧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以上　　　　□　高血圧症状あり（　　　　　　　　　　　　　　　　　　）</a:t>
            </a:r>
            <a:endParaRPr lang="en-US" altLang="ja-JP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□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　　収縮期血圧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以上、または拡張期血圧</a:t>
            </a:r>
            <a:r>
              <a: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110mmHg</a:t>
            </a:r>
            <a:r>
              <a:rPr lang="ja-JP" alt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以上　　　　　　　　　　　　　□　高血圧症状あり（　　　　　　　　　　　　　　　　　　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30623" y="5209087"/>
            <a:ext cx="6563127" cy="26344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grpSp>
        <p:nvGrpSpPr>
          <p:cNvPr id="9" name="グループ化 8"/>
          <p:cNvGrpSpPr/>
          <p:nvPr/>
        </p:nvGrpSpPr>
        <p:grpSpPr>
          <a:xfrm>
            <a:off x="127242" y="3713481"/>
            <a:ext cx="4506048" cy="844031"/>
            <a:chOff x="118134" y="4001958"/>
            <a:chExt cx="4506048" cy="844031"/>
          </a:xfrm>
        </p:grpSpPr>
        <p:sp>
          <p:nvSpPr>
            <p:cNvPr id="54" name="正方形/長方形 53"/>
            <p:cNvSpPr/>
            <p:nvPr/>
          </p:nvSpPr>
          <p:spPr>
            <a:xfrm>
              <a:off x="118134" y="4001958"/>
              <a:ext cx="4499364" cy="806668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33334" y="4014992"/>
              <a:ext cx="4490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u="sng" noProof="0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⑨</a:t>
              </a:r>
              <a:r>
                <a:rPr kumimoji="1" lang="ja-JP" altLang="en-US" sz="800" b="1" i="0" u="sng" strike="noStrike" kern="1200" cap="none" spc="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下痢</a:t>
              </a:r>
              <a:endParaRPr kumimoji="1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0	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なし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       ベースラインと比べて、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日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～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回の排便回数増加を認める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ベースラインと比べて、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日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～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回の排便回数増加を認めるが、摂食・飲水は出来ている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ベースラインと比べて、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日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～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回の排便回数増加を認め、かつ摂食・飲水が出来ない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	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ベースラインと比べて、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日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回以上の排便回数増加を認める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26539" y="2336654"/>
            <a:ext cx="6558501" cy="740225"/>
            <a:chOff x="126539" y="2659967"/>
            <a:chExt cx="6558501" cy="740225"/>
          </a:xfrm>
        </p:grpSpPr>
        <p:sp>
          <p:nvSpPr>
            <p:cNvPr id="70" name="正方形/長方形 69"/>
            <p:cNvSpPr/>
            <p:nvPr/>
          </p:nvSpPr>
          <p:spPr>
            <a:xfrm>
              <a:off x="3202019" y="2659967"/>
              <a:ext cx="3483021" cy="74022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126539" y="2659967"/>
              <a:ext cx="3004903" cy="73895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141222" y="2661499"/>
              <a:ext cx="28371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⑤</a:t>
              </a:r>
              <a:r>
                <a:rPr kumimoji="1" lang="ja-JP" altLang="en-US" sz="800" b="1" i="0" u="sng" strike="noStrike" kern="1200" cap="none" spc="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食欲不振</a:t>
              </a:r>
              <a:r>
                <a:rPr kumimoji="1" lang="ja-JP" altLang="en-US" sz="800" b="1" i="0" strike="noStrike" kern="1200" cap="none" spc="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　　　　　　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※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今日の体重は？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　　　　　）</a:t>
              </a:r>
              <a:r>
                <a:rPr lang="en-US" altLang="ja-JP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kg</a:t>
              </a:r>
              <a:endParaRPr kumimoji="1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食欲低下なし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食生活の変化を伴わない食欲低下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摂食量が減っているが、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50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％以上は確保できている</a:t>
              </a: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摂食量が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％未満まで減り、著名な体重減少を認める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3216823" y="2661499"/>
              <a:ext cx="33654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⑥</a:t>
              </a:r>
              <a:r>
                <a:rPr kumimoji="1" lang="ja-JP" altLang="en-US" sz="800" b="1" i="0" u="sng" strike="noStrike" kern="1200" cap="none" spc="0" normalizeH="0" baseline="0" noProof="0" dirty="0">
                  <a:ln>
                    <a:noFill/>
                  </a:ln>
                  <a:solidFill>
                    <a:srgbClr val="FF3399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疲労・倦怠感</a:t>
              </a:r>
              <a:endParaRPr kumimoji="1" lang="en-US" altLang="ja-JP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ない</a:t>
              </a: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休息によって軽快する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休息によって軽快しないが、身の回りの日常生活には支障なし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日中ほとんど（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％以上）寝ていて、身の回りの日常生活に支障あり</a:t>
              </a: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35709" y="3184240"/>
              <a:ext cx="6540622" cy="168067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27243" y="3127227"/>
            <a:ext cx="6557798" cy="239345"/>
            <a:chOff x="109825" y="3346032"/>
            <a:chExt cx="6557798" cy="239345"/>
          </a:xfrm>
        </p:grpSpPr>
        <p:sp>
          <p:nvSpPr>
            <p:cNvPr id="52" name="正方形/長方形 51"/>
            <p:cNvSpPr/>
            <p:nvPr/>
          </p:nvSpPr>
          <p:spPr>
            <a:xfrm>
              <a:off x="109825" y="3346032"/>
              <a:ext cx="6557798" cy="2393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11226" y="3358168"/>
              <a:ext cx="646128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⑦悪心・嘔吐</a:t>
              </a:r>
              <a:r>
                <a:rPr lang="ja-JP" altLang="en-US" sz="800" b="1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　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悪心　 （   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：なし　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1-2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：支持療法で対応可　□≧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：入院を要する　）　　嘔吐　 （   □なし　 　□あり　：　</a:t>
              </a:r>
              <a:r>
                <a:rPr lang="en-US" altLang="ja-JP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日　　　　回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18429" y="3421991"/>
            <a:ext cx="6566612" cy="239345"/>
            <a:chOff x="128648" y="3632087"/>
            <a:chExt cx="6566612" cy="239345"/>
          </a:xfrm>
        </p:grpSpPr>
        <p:sp>
          <p:nvSpPr>
            <p:cNvPr id="108" name="正方形/長方形 107"/>
            <p:cNvSpPr/>
            <p:nvPr/>
          </p:nvSpPr>
          <p:spPr>
            <a:xfrm>
              <a:off x="137462" y="3632087"/>
              <a:ext cx="6557798" cy="2393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128648" y="3644628"/>
              <a:ext cx="457623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⑧口腔粘膜炎</a:t>
              </a:r>
              <a:r>
                <a:rPr lang="ja-JP" altLang="en-US" sz="800" b="1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   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：なし　 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1-2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：食事の工夫で対応可　 □≧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：経口摂取不可　　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34164" y="2044021"/>
            <a:ext cx="6696003" cy="252769"/>
            <a:chOff x="125455" y="2193157"/>
            <a:chExt cx="6696003" cy="252769"/>
          </a:xfrm>
        </p:grpSpPr>
        <p:sp>
          <p:nvSpPr>
            <p:cNvPr id="110" name="正方形/長方形 109"/>
            <p:cNvSpPr/>
            <p:nvPr/>
          </p:nvSpPr>
          <p:spPr>
            <a:xfrm>
              <a:off x="125455" y="2193157"/>
              <a:ext cx="2558999" cy="25276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128751" y="2204506"/>
              <a:ext cx="252953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②発熱</a:t>
              </a:r>
              <a:r>
                <a:rPr lang="ja-JP" altLang="en-US" sz="800" b="1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 □なし　 　□あり　：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　　　　度≧</a:t>
              </a:r>
              <a:r>
                <a:rPr lang="en-US" altLang="ja-JP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38.0</a:t>
              </a:r>
              <a:r>
                <a:rPr lang="ja-JP" altLang="en-US" sz="800" b="1" u="sng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℃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）</a:t>
              </a: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2822119" y="2193157"/>
              <a:ext cx="2037848" cy="239345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2822120" y="2204506"/>
              <a:ext cx="179396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③呼吸苦</a:t>
              </a:r>
              <a:r>
                <a:rPr lang="ja-JP" altLang="en-US" sz="800" b="1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　　　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 □なし　 　□あり　）</a:t>
              </a: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4997631" y="2193157"/>
              <a:ext cx="1674508" cy="237214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4997631" y="2204506"/>
              <a:ext cx="182382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④空咳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（ □なし　 　□あり　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664466" y="3714777"/>
            <a:ext cx="2029284" cy="798231"/>
            <a:chOff x="4673175" y="4003254"/>
            <a:chExt cx="2029284" cy="798231"/>
          </a:xfrm>
        </p:grpSpPr>
        <p:sp>
          <p:nvSpPr>
            <p:cNvPr id="82" name="正方形/長方形 81"/>
            <p:cNvSpPr/>
            <p:nvPr/>
          </p:nvSpPr>
          <p:spPr>
            <a:xfrm>
              <a:off x="4673176" y="4003254"/>
              <a:ext cx="2029283" cy="79823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4673175" y="4014992"/>
              <a:ext cx="16945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⑩便秘</a:t>
              </a:r>
              <a:endParaRPr lang="en-US" altLang="ja-JP" sz="800" b="1" u="sng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：なし　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：緩下剤　頓用で対応可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：緩下剤　定期使用で対応可　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□≧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：摘便を要する）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21916" y="6268470"/>
            <a:ext cx="6585059" cy="716161"/>
            <a:chOff x="121916" y="6381687"/>
            <a:chExt cx="6585059" cy="716161"/>
          </a:xfrm>
        </p:grpSpPr>
        <p:sp>
          <p:nvSpPr>
            <p:cNvPr id="84" name="正方形/長方形 83"/>
            <p:cNvSpPr/>
            <p:nvPr/>
          </p:nvSpPr>
          <p:spPr>
            <a:xfrm>
              <a:off x="121916" y="6381687"/>
              <a:ext cx="6585059" cy="67946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129379" y="6389962"/>
              <a:ext cx="59640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ja-JP" altLang="en-US" sz="800" b="1" u="sng" dirty="0">
                  <a:solidFill>
                    <a:srgbClr val="FF3399"/>
                  </a:solidFill>
                </a:rPr>
                <a:t>⑬皮膚障害（手足症候群含む）</a:t>
              </a: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：なし　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：軽症（軽い皮膚症状がみられるが、不快な自覚症状はなく、日常生活に差し支えない）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：中等症（皮膚症状が明らかにみられ、不快な自覚症状を時に感じ、日常生活の作業に差し支える）</a:t>
              </a:r>
              <a:endParaRPr lang="en-US" altLang="ja-JP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>
                <a:defRPr/>
              </a:pP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□</a:t>
              </a:r>
              <a:r>
                <a:rPr lang="en-US" altLang="ja-JP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ja-JP" altLang="en-US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：重症（皮膚症状が強く、不快な自覚症状を常に感じ、日常生活の作業が著しく制限される）</a:t>
              </a:r>
              <a:endParaRPr kumimoji="1" lang="ja-JP" altLang="en-US" sz="800" b="1" i="0" u="sng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76" name="正方形/長方形 75"/>
          <p:cNvSpPr/>
          <p:nvPr/>
        </p:nvSpPr>
        <p:spPr>
          <a:xfrm>
            <a:off x="144417" y="4252952"/>
            <a:ext cx="6540623" cy="2600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9" name="正方形/長方形 48"/>
          <p:cNvSpPr/>
          <p:nvPr/>
        </p:nvSpPr>
        <p:spPr>
          <a:xfrm>
            <a:off x="144417" y="6808880"/>
            <a:ext cx="6542997" cy="13075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1" name="正方形/長方形 50"/>
          <p:cNvSpPr/>
          <p:nvPr/>
        </p:nvSpPr>
        <p:spPr>
          <a:xfrm>
            <a:off x="2847975" y="3449366"/>
            <a:ext cx="990600" cy="18470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5" name="正方形/長方形 54"/>
          <p:cNvSpPr/>
          <p:nvPr/>
        </p:nvSpPr>
        <p:spPr>
          <a:xfrm>
            <a:off x="2978331" y="3153725"/>
            <a:ext cx="990600" cy="184701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E663B8B-1904-4BE4-9A3C-C025B6EB4017}"/>
              </a:ext>
            </a:extLst>
          </p:cNvPr>
          <p:cNvSpPr txBox="1"/>
          <p:nvPr/>
        </p:nvSpPr>
        <p:spPr>
          <a:xfrm>
            <a:off x="127848" y="482435"/>
            <a:ext cx="6576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この</a:t>
            </a:r>
            <a:r>
              <a:rPr kumimoji="1" lang="en-US" altLang="ja-JP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</a:t>
            </a:r>
            <a:r>
              <a:rPr kumimoji="1" lang="ja-JP" altLang="en-US" sz="1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による情報伝達は「疑義照会」ではありません。「疑義照会」は通常通り処方医へ確認</a:t>
            </a:r>
            <a:r>
              <a:rPr kumimoji="1" lang="ja-JP" altLang="en-US" sz="10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してください。</a:t>
            </a:r>
            <a:endParaRPr kumimoji="1" lang="ja-JP" altLang="en-US" sz="1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09162D84-3B66-4C15-9B66-AEDAF2A40C56}"/>
              </a:ext>
            </a:extLst>
          </p:cNvPr>
          <p:cNvSpPr/>
          <p:nvPr/>
        </p:nvSpPr>
        <p:spPr>
          <a:xfrm>
            <a:off x="4245995" y="5028761"/>
            <a:ext cx="2457879" cy="18032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45ACFC27-5711-4FBA-9891-94A7AAF4C657}"/>
              </a:ext>
            </a:extLst>
          </p:cNvPr>
          <p:cNvSpPr/>
          <p:nvPr/>
        </p:nvSpPr>
        <p:spPr>
          <a:xfrm>
            <a:off x="1133689" y="2057734"/>
            <a:ext cx="1559474" cy="2256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E45B11E-4E57-76B6-4F4D-5CB2DF8D7267}"/>
              </a:ext>
            </a:extLst>
          </p:cNvPr>
          <p:cNvSpPr txBox="1"/>
          <p:nvPr/>
        </p:nvSpPr>
        <p:spPr>
          <a:xfrm>
            <a:off x="4245996" y="-15228"/>
            <a:ext cx="257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黄色のマーカー箇所要入力</a:t>
            </a:r>
          </a:p>
        </p:txBody>
      </p:sp>
    </p:spTree>
    <p:extLst>
      <p:ext uri="{BB962C8B-B14F-4D97-AF65-F5344CB8AC3E}">
        <p14:creationId xmlns:p14="http://schemas.microsoft.com/office/powerpoint/2010/main" val="339664391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38a7cc09-afd8-42d9-b5ea-60600b579fb7" local="false">
  <p:Name>有効期限ポリシー</p:Name>
  <p:Description/>
  <p:Statement/>
  <p:PolicyItems>
    <p:PolicyItem featureId="Microsoft.Office.RecordsManagement.PolicyFeatures.Expiration" staticId="0x0101007F7EFF5F02C2BA4A84F891959DFD843F|-1366636739" UniqueId="6ed1d997-a39e-4456-93ee-a97adc314a99">
      <p:Name>保持</p:Name>
      <p:Description>処理対象コンテンツのスケジュールを自動的に設定し、期限に達したコンテンツに対して保持処理を実行します。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10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EF6341CBA2D0D4B879367167812DD9A" ma:contentTypeVersion="22" ma:contentTypeDescription="新しいドキュメントを作成します。" ma:contentTypeScope="" ma:versionID="84ba930e835597b45953580cbfce93cd">
  <xsd:schema xmlns:xsd="http://www.w3.org/2001/XMLSchema" xmlns:xs="http://www.w3.org/2001/XMLSchema" xmlns:p="http://schemas.microsoft.com/office/2006/metadata/properties" xmlns:ns2="818587af-a97e-45f6-98dd-0bf4ab33c058" targetNamespace="http://schemas.microsoft.com/office/2006/metadata/properties" ma:root="true" ma:fieldsID="c841dbda69ec3c6a3f1b095bbc1b63a0" ns2:_="">
    <xsd:import namespace="818587af-a97e-45f6-98dd-0bf4ab33c058"/>
    <xsd:element name="properties">
      <xsd:complexType>
        <xsd:sequence>
          <xsd:element name="documentManagement">
            <xsd:complexType>
              <xsd:all>
                <xsd:element ref="ns2:_dlc_Exempt" minOccurs="0"/>
                <xsd:element ref="ns2:_dlc_ExpireDateSaved" minOccurs="0"/>
                <xsd:element ref="ns2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587af-a97e-45f6-98dd-0bf4ab33c058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ポリシー適用除外" ma:description="" ma:hidden="true" ma:internalName="_dlc_Exempt" ma:readOnly="true">
      <xsd:simpleType>
        <xsd:restriction base="dms:Unknown"/>
      </xsd:simpleType>
    </xsd:element>
    <xsd:element name="_dlc_ExpireDateSaved" ma:index="9" nillable="true" ma:displayName="元の有効期限" ma:description="" ma:hidden="true" ma:internalName="_dlc_ExpireDateSaved" ma:readOnly="true">
      <xsd:simpleType>
        <xsd:restriction base="dms:DateTime"/>
      </xsd:simpleType>
    </xsd:element>
    <xsd:element name="_dlc_ExpireDate" ma:index="10" nillable="true" ma:displayName="有効期限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 xmlns="818587af-a97e-45f6-98dd-0bf4ab33c058">2029-04-08T02:57:40+00:00</_dlc_Expire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0B5E09-AE17-41CE-ACBA-A9606049AC7B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72AB1A33-4141-49CB-B1FC-1DDBF13D7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587af-a97e-45f6-98dd-0bf4ab33c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0A7DE3-09EE-4F9C-8D10-887F87A65C32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818587af-a97e-45f6-98dd-0bf4ab33c05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46033193-641A-4AF2-B921-47A79C0922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33660</TotalTime>
  <Words>991</Words>
  <Application>Microsoft Office PowerPoint</Application>
  <PresentationFormat>ユーザー設定</PresentationFormat>
  <Paragraphs>80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Company>佐賀大学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岡田 倫明</dc:creator>
  <cp:lastModifiedBy>NJ</cp:lastModifiedBy>
  <cp:revision>340</cp:revision>
  <cp:lastPrinted>2021-03-02T06:46:46Z</cp:lastPrinted>
  <dcterms:created xsi:type="dcterms:W3CDTF">2013-09-30T03:38:11Z</dcterms:created>
  <dcterms:modified xsi:type="dcterms:W3CDTF">2023-02-20T01:22:19Z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>0x0101007F7EFF5F02C2BA4A84F891959DFD843F|-1366636739</vt:lpwstr>
  </property>
  <property fmtid="{D5CDD505-2E9C-101B-9397-08002B2CF9AE}" pid="3" name="ContentTypeId">
    <vt:lpwstr>0x0101001EF6341CBA2D0D4B879367167812DD9A</vt:lpwstr>
  </property>
  <property fmtid="{D5CDD505-2E9C-101B-9397-08002B2CF9AE}" pid="4" name="ItemRetentionFormula">
    <vt:lpwstr>&lt;formula id="Microsoft.Office.RecordsManagement.PolicyFeatures.Expiration.Formula.BuiltIn"&gt;&lt;number&gt;10&lt;/number&gt;&lt;property&gt;Modified&lt;/property&gt;&lt;propertyId&gt;28cf69c5-fa48-462a-b5cd-27b6f9d2bd5f&lt;/propertyId&gt;&lt;period&gt;years&lt;/period&gt;&lt;/formula&gt;</vt:lpwstr>
  </property>
</Properties>
</file>